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3" r:id="rId7"/>
    <p:sldId id="266" r:id="rId8"/>
    <p:sldId id="264" r:id="rId9"/>
    <p:sldId id="261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02" d="100"/>
          <a:sy n="202" d="100"/>
        </p:scale>
        <p:origin x="-17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095B-2DCE-E344-B609-82DB407D458B}" type="datetimeFigureOut">
              <a:rPr lang="en-US" smtClean="0"/>
              <a:pPr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48A-4960-0C43-84F7-CF6BFFA0D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095B-2DCE-E344-B609-82DB407D458B}" type="datetimeFigureOut">
              <a:rPr lang="en-US" smtClean="0"/>
              <a:pPr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48A-4960-0C43-84F7-CF6BFFA0D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095B-2DCE-E344-B609-82DB407D458B}" type="datetimeFigureOut">
              <a:rPr lang="en-US" smtClean="0"/>
              <a:pPr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48A-4960-0C43-84F7-CF6BFFA0D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095B-2DCE-E344-B609-82DB407D458B}" type="datetimeFigureOut">
              <a:rPr lang="en-US" smtClean="0"/>
              <a:pPr/>
              <a:t>4/19/17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48A-4960-0C43-84F7-CF6BFFA0D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095B-2DCE-E344-B609-82DB407D458B}" type="datetimeFigureOut">
              <a:rPr lang="en-US" smtClean="0"/>
              <a:pPr/>
              <a:t>4/19/17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48A-4960-0C43-84F7-CF6BFFA0D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095B-2DCE-E344-B609-82DB407D458B}" type="datetimeFigureOut">
              <a:rPr lang="en-US" smtClean="0"/>
              <a:pPr/>
              <a:t>4/19/17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48A-4960-0C43-84F7-CF6BFFA0D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095B-2DCE-E344-B609-82DB407D458B}" type="datetimeFigureOut">
              <a:rPr lang="en-US" smtClean="0"/>
              <a:pPr/>
              <a:t>4/19/17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48A-4960-0C43-84F7-CF6BFFA0D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095B-2DCE-E344-B609-82DB407D458B}" type="datetimeFigureOut">
              <a:rPr lang="en-US" smtClean="0"/>
              <a:pPr/>
              <a:t>4/19/17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48A-4960-0C43-84F7-CF6BFFA0D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095B-2DCE-E344-B609-82DB407D458B}" type="datetimeFigureOut">
              <a:rPr lang="en-US" smtClean="0"/>
              <a:pPr/>
              <a:t>4/19/17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48A-4960-0C43-84F7-CF6BFFA0D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095B-2DCE-E344-B609-82DB407D458B}" type="datetimeFigureOut">
              <a:rPr lang="en-US" smtClean="0"/>
              <a:pPr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48A-4960-0C43-84F7-CF6BFFA0D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095B-2DCE-E344-B609-82DB407D458B}" type="datetimeFigureOut">
              <a:rPr lang="en-US" smtClean="0"/>
              <a:pPr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1748A-4960-0C43-84F7-CF6BFFA0D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4095B-2DCE-E344-B609-82DB407D458B}" type="datetimeFigureOut">
              <a:rPr lang="en-US" smtClean="0"/>
              <a:pPr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1748A-4960-0C43-84F7-CF6BFFA0D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MBA CLASS CONTENT AND TEACHING EFFECTIVENESS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Student’s Perspective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 asked to participate?</a:t>
            </a:r>
            <a:endParaRPr lang="en-US" sz="3556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Current MBA students</a:t>
            </a:r>
          </a:p>
          <a:p>
            <a:r>
              <a:rPr lang="en-US" dirty="0" smtClean="0"/>
              <a:t>Participants solicited through the MBA Student Association</a:t>
            </a:r>
          </a:p>
          <a:p>
            <a:r>
              <a:rPr lang="en-US" dirty="0" smtClean="0"/>
              <a:t>Respondents</a:t>
            </a:r>
          </a:p>
          <a:p>
            <a:pPr lvl="1"/>
            <a:r>
              <a:rPr lang="en-US" dirty="0" smtClean="0"/>
              <a:t>21</a:t>
            </a:r>
          </a:p>
          <a:p>
            <a:r>
              <a:rPr lang="en-US" dirty="0" smtClean="0"/>
              <a:t>Number of instructors who were assessed by students:  25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ASK?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Faculty and course content evaluation tool used in Senior Executive Development in organizations across the globe and across sectors:</a:t>
            </a:r>
          </a:p>
          <a:p>
            <a:pPr lvl="1"/>
            <a:r>
              <a:rPr lang="en-US" dirty="0" smtClean="0"/>
              <a:t>Countries</a:t>
            </a:r>
          </a:p>
          <a:p>
            <a:pPr lvl="2"/>
            <a:r>
              <a:rPr lang="en-US" dirty="0" smtClean="0"/>
              <a:t>USA</a:t>
            </a:r>
          </a:p>
          <a:p>
            <a:pPr lvl="2"/>
            <a:r>
              <a:rPr lang="en-US" dirty="0" smtClean="0"/>
              <a:t>China</a:t>
            </a:r>
          </a:p>
          <a:p>
            <a:pPr lvl="2"/>
            <a:r>
              <a:rPr lang="en-US" dirty="0" smtClean="0"/>
              <a:t>Turkey</a:t>
            </a:r>
          </a:p>
          <a:p>
            <a:pPr lvl="2"/>
            <a:r>
              <a:rPr lang="en-US" dirty="0" smtClean="0"/>
              <a:t>Europe</a:t>
            </a:r>
          </a:p>
          <a:p>
            <a:pPr lvl="1"/>
            <a:r>
              <a:rPr lang="en-US" dirty="0" smtClean="0"/>
              <a:t>Sectors</a:t>
            </a:r>
          </a:p>
          <a:p>
            <a:pPr lvl="2"/>
            <a:r>
              <a:rPr lang="en-US" dirty="0" smtClean="0"/>
              <a:t>Aerospace</a:t>
            </a:r>
          </a:p>
          <a:p>
            <a:pPr lvl="2"/>
            <a:r>
              <a:rPr lang="en-US" dirty="0" smtClean="0"/>
              <a:t>Retail Grocery Operations</a:t>
            </a:r>
          </a:p>
          <a:p>
            <a:pPr lvl="2"/>
            <a:r>
              <a:rPr lang="en-US" dirty="0" smtClean="0"/>
              <a:t>Medical Device Manufacturing</a:t>
            </a:r>
          </a:p>
          <a:p>
            <a:pPr lvl="2"/>
            <a:r>
              <a:rPr lang="en-US" dirty="0" smtClean="0"/>
              <a:t>Hospital System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417638"/>
            <a:ext cx="8229600" cy="4708525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 lvl="0"/>
            <a:endParaRPr lang="en-US" sz="7000" dirty="0" smtClean="0"/>
          </a:p>
          <a:p>
            <a:r>
              <a:rPr lang="en-US" sz="7000" dirty="0" smtClean="0"/>
              <a:t> </a:t>
            </a:r>
            <a:endParaRPr lang="en-US" sz="7000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17504" y="274638"/>
            <a:ext cx="7412096" cy="4382524"/>
          </a:xfrm>
        </p:spPr>
        <p:txBody>
          <a:bodyPr>
            <a:normAutofit/>
          </a:bodyPr>
          <a:lstStyle/>
          <a:p>
            <a:r>
              <a:rPr lang="en-US" dirty="0" smtClean="0"/>
              <a:t>Metrics </a:t>
            </a:r>
            <a:br>
              <a:rPr lang="en-US" dirty="0" smtClean="0"/>
            </a:br>
            <a:r>
              <a:rPr lang="en-US" dirty="0" smtClean="0"/>
              <a:t>1 – 5 scale plus comments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3350" y="1810308"/>
            <a:ext cx="87206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 smtClean="0"/>
              <a:t>Degree the instructor demonstrated mastery of the subject both from the theoretical and applied perspectives. </a:t>
            </a:r>
            <a:endParaRPr lang="en-US" sz="2400" dirty="0" smtClean="0"/>
          </a:p>
          <a:p>
            <a:r>
              <a:rPr lang="en-US" sz="2400" dirty="0" smtClean="0"/>
              <a:t> </a:t>
            </a:r>
          </a:p>
          <a:p>
            <a:r>
              <a:rPr lang="en-US" dirty="0" smtClean="0"/>
              <a:t>1. </a:t>
            </a:r>
            <a:r>
              <a:rPr lang="en-US" sz="2000" dirty="0" smtClean="0"/>
              <a:t>Instructor has the education and has done research in the field.  The knowledge communicated however did not seem to align with the current business environment.</a:t>
            </a:r>
          </a:p>
          <a:p>
            <a:r>
              <a:rPr lang="en-US" sz="2000" dirty="0" smtClean="0"/>
              <a:t> </a:t>
            </a:r>
          </a:p>
          <a:p>
            <a:r>
              <a:rPr lang="en-US" sz="2000" dirty="0" smtClean="0"/>
              <a:t>5.  Instructor was able to discuss theories and practices from both historic development and current business applications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1582341"/>
            <a:ext cx="82296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 smtClean="0"/>
              <a:t>Degree the instructor was able to clearly explain theory and practices.</a:t>
            </a:r>
            <a:endParaRPr lang="en-US" sz="2400" dirty="0" smtClean="0"/>
          </a:p>
          <a:p>
            <a:r>
              <a:rPr lang="en-US" sz="2400" dirty="0" smtClean="0"/>
              <a:t> </a:t>
            </a:r>
          </a:p>
          <a:p>
            <a:pPr lvl="0"/>
            <a:r>
              <a:rPr lang="en-US" sz="2400" dirty="0" smtClean="0"/>
              <a:t>1. - Instructor was knowledgeable about the subject matter but was unable to explain critical information in a manner that I could understand or apply.</a:t>
            </a:r>
          </a:p>
          <a:p>
            <a:r>
              <a:rPr lang="en-US" sz="2400" dirty="0" smtClean="0"/>
              <a:t> </a:t>
            </a:r>
          </a:p>
          <a:p>
            <a:r>
              <a:rPr lang="en-US" sz="2400" dirty="0" smtClean="0"/>
              <a:t>5.-  Instructor has clearly master the subject matter and was able to explain it in a manner that was easily understood both from a theoretical and application perspective.</a:t>
            </a:r>
          </a:p>
          <a:p>
            <a:r>
              <a:rPr lang="en-US" dirty="0" smtClean="0"/>
              <a:t> 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4279" y="1166842"/>
            <a:ext cx="795908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 smtClean="0"/>
              <a:t>Degree the instructor was able to connect to the class in a way that they demonstrated genuine commitment to my learning and development.</a:t>
            </a:r>
            <a:endParaRPr lang="en-US" sz="2400" dirty="0" smtClean="0"/>
          </a:p>
          <a:p>
            <a:r>
              <a:rPr lang="en-US" dirty="0" smtClean="0"/>
              <a:t> </a:t>
            </a:r>
          </a:p>
          <a:p>
            <a:pPr lvl="0"/>
            <a:r>
              <a:rPr lang="en-US" dirty="0" smtClean="0"/>
              <a:t>1</a:t>
            </a:r>
            <a:r>
              <a:rPr lang="en-US" sz="2000" dirty="0" smtClean="0"/>
              <a:t>- Instructor was technically knowledgeable but lacked the ability to connect to the class on a personal level. This caused me to leave the class with the feeling that the instructor did not genuinely care about my learning and growth.</a:t>
            </a:r>
          </a:p>
          <a:p>
            <a:r>
              <a:rPr lang="en-US" sz="2000" dirty="0" smtClean="0"/>
              <a:t> </a:t>
            </a:r>
          </a:p>
          <a:p>
            <a:pPr>
              <a:buNone/>
            </a:pPr>
            <a:r>
              <a:rPr lang="en-US" sz="2000" dirty="0" smtClean="0"/>
              <a:t>5-   Instructor was technically knowledgeable and made the effort to connect with the class in a manner the showed genuine caring about my learning and growth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8682" y="232550"/>
            <a:ext cx="86253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 smtClean="0"/>
              <a:t>Value you place on the content of course when thinking about your career.</a:t>
            </a:r>
            <a:endParaRPr lang="en-US" sz="2400" dirty="0" smtClean="0"/>
          </a:p>
          <a:p>
            <a:r>
              <a:rPr lang="en-US" sz="2400" b="1" dirty="0" smtClean="0"/>
              <a:t> </a:t>
            </a:r>
            <a:endParaRPr lang="en-US" sz="2400" dirty="0" smtClean="0"/>
          </a:p>
          <a:p>
            <a:pPr lvl="0"/>
            <a:r>
              <a:rPr lang="en-US" sz="2400" dirty="0" smtClean="0"/>
              <a:t> 1- The course contributed very little to the knowledge, skills, abilities and behaviors I need to demonstrate to future or current employers.</a:t>
            </a:r>
          </a:p>
          <a:p>
            <a:r>
              <a:rPr lang="en-US" sz="2400" dirty="0" smtClean="0"/>
              <a:t> </a:t>
            </a:r>
          </a:p>
          <a:p>
            <a:r>
              <a:rPr lang="en-US" sz="2400" dirty="0" smtClean="0"/>
              <a:t>5.   The course provided an experience that provided me knowledge, skills, abilities and new behaviors that I will be able to use throughout my career.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Students Want- Themes in Student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CONTENT</a:t>
            </a:r>
          </a:p>
          <a:p>
            <a:pPr lvl="1"/>
            <a:r>
              <a:rPr lang="en-US" dirty="0" smtClean="0"/>
              <a:t>Current material</a:t>
            </a:r>
          </a:p>
          <a:p>
            <a:pPr lvl="1"/>
            <a:r>
              <a:rPr lang="en-US" dirty="0" smtClean="0"/>
              <a:t>Applied knowledge and practices with less pure theory. Many classes devoid of any real organizational applications</a:t>
            </a:r>
          </a:p>
          <a:p>
            <a:pPr lvl="1"/>
            <a:r>
              <a:rPr lang="en-US" dirty="0" smtClean="0"/>
              <a:t>Bring in outside content experts to supplement faculty knowledge</a:t>
            </a:r>
          </a:p>
          <a:p>
            <a:pPr lvl="1"/>
            <a:r>
              <a:rPr lang="en-US" dirty="0" smtClean="0"/>
              <a:t>More rigor. Please teach as a graduate class not a slightly upgraded undergraduate class</a:t>
            </a:r>
          </a:p>
          <a:p>
            <a:pPr lvl="1"/>
            <a:r>
              <a:rPr lang="en-US" dirty="0" smtClean="0"/>
              <a:t>Far to technical for a general MBA program</a:t>
            </a:r>
          </a:p>
          <a:p>
            <a:pPr lvl="1"/>
            <a:r>
              <a:rPr lang="en-US" dirty="0" smtClean="0"/>
              <a:t>Teach actionable skills</a:t>
            </a:r>
          </a:p>
          <a:p>
            <a:pPr lvl="1"/>
            <a:r>
              <a:rPr lang="en-US" dirty="0" smtClean="0"/>
              <a:t>Make material applicable to our future.  We are not going to work for Google or Apple.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NSTRUCTION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 smtClean="0"/>
              <a:t>More interaction with class-  less formal lecturing and talking at students. Take time to explain the why a theory or concept has value</a:t>
            </a:r>
          </a:p>
          <a:p>
            <a:pPr lvl="1"/>
            <a:r>
              <a:rPr lang="en-US" dirty="0" smtClean="0"/>
              <a:t>Avoid death by power point</a:t>
            </a:r>
          </a:p>
          <a:p>
            <a:pPr lvl="1"/>
            <a:r>
              <a:rPr lang="en-US" dirty="0" smtClean="0"/>
              <a:t>Manage pace of the time together</a:t>
            </a:r>
          </a:p>
          <a:p>
            <a:pPr lvl="1"/>
            <a:r>
              <a:rPr lang="en-US" dirty="0" smtClean="0"/>
              <a:t>Hold Individual student accountability for their performance. Limit group scoring. Fail those who do not perform</a:t>
            </a:r>
          </a:p>
          <a:p>
            <a:pPr lvl="1"/>
            <a:r>
              <a:rPr lang="en-US" dirty="0" smtClean="0"/>
              <a:t>Bring excitement about subject to the course</a:t>
            </a:r>
          </a:p>
          <a:p>
            <a:pPr lvl="1"/>
            <a:r>
              <a:rPr lang="en-US" dirty="0" smtClean="0"/>
              <a:t>Provide consistent feedback on how student is performing rather than end of semester grade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299</Words>
  <Application>Microsoft Macintosh PowerPoint</Application>
  <PresentationFormat>On-screen Show (4:3)</PresentationFormat>
  <Paragraphs>62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MBA CLASS CONTENT AND TEACHING EFFECTIVENESS</vt:lpstr>
      <vt:lpstr>Who asked to participate?</vt:lpstr>
      <vt:lpstr>WHAT TO ASK?</vt:lpstr>
      <vt:lpstr>Metrics  1 – 5 scale plus comments</vt:lpstr>
      <vt:lpstr>PowerPoint Presentation</vt:lpstr>
      <vt:lpstr>PowerPoint Presentation</vt:lpstr>
      <vt:lpstr>PowerPoint Presentation</vt:lpstr>
      <vt:lpstr>PowerPoint Presentation</vt:lpstr>
      <vt:lpstr>What Students Want- Themes in Student Feedback</vt:lpstr>
      <vt:lpstr>INSTRUCTION STYLE</vt:lpstr>
    </vt:vector>
  </TitlesOfParts>
  <Company>Estenson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MBA CLASS CONTENT AND TEACHING EFFECTIVENESS</dc:title>
  <dc:creator>Jerry Estenson</dc:creator>
  <cp:lastModifiedBy>Jerry Estenson</cp:lastModifiedBy>
  <cp:revision>3</cp:revision>
  <dcterms:created xsi:type="dcterms:W3CDTF">2017-03-02T03:40:36Z</dcterms:created>
  <dcterms:modified xsi:type="dcterms:W3CDTF">2017-04-19T22:59:36Z</dcterms:modified>
</cp:coreProperties>
</file>